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8"/>
  </p:notesMasterIdLst>
  <p:sldIdLst>
    <p:sldId id="266" r:id="rId2"/>
    <p:sldId id="258" r:id="rId3"/>
    <p:sldId id="257" r:id="rId4"/>
    <p:sldId id="288" r:id="rId5"/>
    <p:sldId id="282" r:id="rId6"/>
    <p:sldId id="281" r:id="rId7"/>
    <p:sldId id="285" r:id="rId8"/>
    <p:sldId id="287" r:id="rId9"/>
    <p:sldId id="273" r:id="rId10"/>
    <p:sldId id="286" r:id="rId11"/>
    <p:sldId id="278" r:id="rId12"/>
    <p:sldId id="283" r:id="rId13"/>
    <p:sldId id="267" r:id="rId14"/>
    <p:sldId id="259" r:id="rId15"/>
    <p:sldId id="260" r:id="rId16"/>
    <p:sldId id="272" r:id="rId17"/>
    <p:sldId id="268" r:id="rId18"/>
    <p:sldId id="289" r:id="rId19"/>
    <p:sldId id="290" r:id="rId20"/>
    <p:sldId id="261" r:id="rId21"/>
    <p:sldId id="262" r:id="rId22"/>
    <p:sldId id="276" r:id="rId23"/>
    <p:sldId id="279" r:id="rId24"/>
    <p:sldId id="291" r:id="rId25"/>
    <p:sldId id="292" r:id="rId26"/>
    <p:sldId id="284" r:id="rId27"/>
  </p:sldIdLst>
  <p:sldSz cx="12192000" cy="6858000"/>
  <p:notesSz cx="6858000" cy="9144000"/>
  <p:custDataLst>
    <p:tags r:id="rId2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FFBD"/>
    <a:srgbClr val="5B813A"/>
    <a:srgbClr val="4C631F"/>
    <a:srgbClr val="8EA31A"/>
    <a:srgbClr val="C3DC5A"/>
    <a:srgbClr val="A1BE28"/>
    <a:srgbClr val="B6D22F"/>
    <a:srgbClr val="FED000"/>
    <a:srgbClr val="D4E68A"/>
    <a:srgbClr val="B9D4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75" autoAdjust="0"/>
    <p:restoredTop sz="94660"/>
  </p:normalViewPr>
  <p:slideViewPr>
    <p:cSldViewPr snapToGrid="0">
      <p:cViewPr varScale="1">
        <p:scale>
          <a:sx n="91" d="100"/>
          <a:sy n="91" d="100"/>
        </p:scale>
        <p:origin x="37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9137F8-A218-4929-AD8F-FE3B4D69F716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7CEF89-BEA3-438D-998D-16EA5C2A35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472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CEF89-BEA3-438D-998D-16EA5C2A352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094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63F1A-5F79-4AB9-B8DB-CA6B987390AD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A7DE7-491F-45FE-B52D-13491CA33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10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63F1A-5F79-4AB9-B8DB-CA6B987390AD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A7DE7-491F-45FE-B52D-13491CA33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81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63F1A-5F79-4AB9-B8DB-CA6B987390AD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A7DE7-491F-45FE-B52D-13491CA33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43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63F1A-5F79-4AB9-B8DB-CA6B987390AD}" type="datetimeFigureOut">
              <a:rPr lang="ru-RU" smtClean="0"/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A7DE7-491F-45FE-B52D-13491CA33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652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4" r:id="rId3"/>
  </p:sldLayoutIdLst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microsoft.com/office/2007/relationships/hdphoto" Target="../media/hdphoto4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35.png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5" Type="http://schemas.microsoft.com/office/2007/relationships/hdphoto" Target="../media/hdphoto8.wdp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microsoft.com/office/2007/relationships/hdphoto" Target="../media/hdphoto4.wdp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microsoft.com/office/2007/relationships/hdphoto" Target="../media/hdphoto4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microsoft.com/office/2007/relationships/hdphoto" Target="../media/hdphoto4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6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556" b="90556" l="6667" r="94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326" y="-321004"/>
            <a:ext cx="3579569" cy="35482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4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198" y="1602889"/>
            <a:ext cx="2417325" cy="22169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55911" y1="53674" x2="55751" y2="54153"/>
                        <a14:backgroundMark x1="47764" y1="47444" x2="47923" y2="46326"/>
                        <a14:backgroundMark x1="31789" y1="49521" x2="31470" y2="50958"/>
                        <a14:backgroundMark x1="60863" y1="27157" x2="61342" y2="26358"/>
                        <a14:backgroundMark x1="67252" y1="27476" x2="67252" y2="274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4402" y="585171"/>
            <a:ext cx="6858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53" b="40048" l="2716" r="963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401" y="4788149"/>
            <a:ext cx="9113669" cy="5295900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10313428" y="-1293607"/>
            <a:ext cx="3056216" cy="2896496"/>
          </a:xfrm>
          <a:prstGeom prst="ellipse">
            <a:avLst/>
          </a:prstGeom>
          <a:solidFill>
            <a:srgbClr val="FED000"/>
          </a:solidFill>
          <a:ln>
            <a:solidFill>
              <a:srgbClr val="FED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325036" y="1792083"/>
            <a:ext cx="5325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 </a:t>
            </a:r>
            <a:endParaRPr lang="ru-RU" sz="800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35127" y="1038030"/>
            <a:ext cx="95064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dirty="0" err="1">
                <a:solidFill>
                  <a:srgbClr val="4C631F"/>
                </a:solidFill>
                <a:latin typeface="Bahnschrift SemiBold" panose="020B0502040204020203" pitchFamily="34" charset="0"/>
              </a:rPr>
              <a:t>Агрокласс</a:t>
            </a:r>
            <a:r>
              <a:rPr lang="ru-RU" sz="6000" dirty="0">
                <a:solidFill>
                  <a:srgbClr val="4C631F"/>
                </a:solidFill>
                <a:latin typeface="Bahnschrift SemiBold" panose="020B0502040204020203" pitchFamily="34" charset="0"/>
              </a:rPr>
              <a:t>-</a:t>
            </a:r>
            <a:r>
              <a:rPr lang="ru-RU" sz="4400" dirty="0">
                <a:solidFill>
                  <a:srgbClr val="4C631F"/>
                </a:solidFill>
                <a:latin typeface="Bahnschrift SemiBold" panose="020B0502040204020203" pitchFamily="34" charset="0"/>
              </a:rPr>
              <a:t>мой выбор!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25036" y="4034096"/>
            <a:ext cx="652539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>
                <a:solidFill>
                  <a:srgbClr val="4C631F"/>
                </a:solidFill>
                <a:latin typeface="Bahnschrift SemiBold" panose="020B0502040204020203" pitchFamily="34" charset="0"/>
              </a:rPr>
              <a:t>МОБУ СОШ им.С.С.Ильина с.Жуково Уфимский район РБ</a:t>
            </a:r>
            <a:endParaRPr lang="ru-RU" sz="1200">
              <a:solidFill>
                <a:srgbClr val="4C631F"/>
              </a:solidFill>
              <a:latin typeface="Bahnschrift SemiBold" panose="020B0502040204020203" pitchFamily="34" charset="0"/>
            </a:endParaRPr>
          </a:p>
          <a:p>
            <a:r>
              <a:rPr lang="ru-RU" sz="2000">
                <a:solidFill>
                  <a:srgbClr val="4C631F"/>
                </a:solidFill>
                <a:latin typeface="Bahnschrift SemiBold" panose="020B0502040204020203" pitchFamily="34" charset="0"/>
              </a:rPr>
              <a:t> </a:t>
            </a:r>
            <a:endParaRPr lang="ru-RU" sz="900">
              <a:solidFill>
                <a:srgbClr val="4C631F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38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12192001" cy="688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28437" y="1206500"/>
            <a:ext cx="959658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i="1">
                <a:latin typeface="Times New Roman" pitchFamily="18" charset="0"/>
                <a:cs typeface="Times New Roman" pitchFamily="18" charset="0"/>
              </a:rPr>
              <a:t>Юннаты</a:t>
            </a:r>
            <a:r>
              <a:rPr lang="ru-RU" sz="3200">
                <a:latin typeface="Times New Roman" pitchFamily="18" charset="0"/>
                <a:cs typeface="Times New Roman" pitchFamily="18" charset="0"/>
              </a:rPr>
              <a:t> – это юные исследователи природы в </a:t>
            </a:r>
            <a:r>
              <a:rPr lang="ru-RU" sz="3200" i="1">
                <a:latin typeface="Times New Roman" pitchFamily="18" charset="0"/>
                <a:cs typeface="Times New Roman" pitchFamily="18" charset="0"/>
              </a:rPr>
              <a:t>начальной школе</a:t>
            </a:r>
            <a:r>
              <a:rPr lang="ru-RU" sz="3200">
                <a:latin typeface="Times New Roman" pitchFamily="18" charset="0"/>
                <a:cs typeface="Times New Roman" pitchFamily="18" charset="0"/>
              </a:rPr>
              <a:t>. На отдельных занятиях они получают первые знания в области агрономии, проводят опыты и эксперименты под руководством учителя, пишут исследовательские работы.</a:t>
            </a:r>
          </a:p>
          <a:p>
            <a:pPr algn="just"/>
            <a:r>
              <a:rPr lang="ru-RU" sz="320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552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526" y="0"/>
            <a:ext cx="6266874" cy="34186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077528" cy="3418610"/>
          </a:xfrm>
          <a:prstGeom prst="rect">
            <a:avLst/>
          </a:prstGeom>
        </p:spPr>
      </p:pic>
      <p:sp>
        <p:nvSpPr>
          <p:cNvPr id="8" name="AutoShape 2" descr="blob:https://web.telegram.org/2d682c4c-9ba5-4298-b8f8-9064d83ece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blob:https://web.telegram.org/2d682c4c-9ba5-4298-b8f8-9064d83ece64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7" descr="blob:https://web.telegram.org/b9047102-7981-4a01-9088-3eb63d8d6839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16"/>
          <a:stretch>
            <a:fillRect/>
          </a:stretch>
        </p:blipFill>
        <p:spPr bwMode="auto">
          <a:xfrm>
            <a:off x="-1" y="3230475"/>
            <a:ext cx="6077528" cy="362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AutoShape 10" descr="blob:https://web.telegram.org/6dc4bc69-45ee-4255-827c-b7750584e397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49"/>
          <a:stretch>
            <a:fillRect/>
          </a:stretch>
        </p:blipFill>
        <p:spPr bwMode="auto">
          <a:xfrm>
            <a:off x="6077526" y="3372756"/>
            <a:ext cx="6114474" cy="3553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008" b="96094" l="5469" r="955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86626" y="1663414"/>
            <a:ext cx="3695700" cy="369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202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68852" cy="35016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0" y="3384134"/>
            <a:ext cx="4631822" cy="34738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852" y="3400159"/>
            <a:ext cx="4610454" cy="34578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245" y="52343"/>
            <a:ext cx="4463755" cy="33478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852" y="0"/>
            <a:ext cx="4680246" cy="35101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1088" y="2992215"/>
            <a:ext cx="2899339" cy="386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14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DC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 flipH="1" flipV="1">
            <a:off x="0" y="1182724"/>
            <a:ext cx="12192000" cy="2977602"/>
          </a:xfrm>
          <a:prstGeom prst="rect">
            <a:avLst/>
          </a:prstGeom>
          <a:solidFill>
            <a:srgbClr val="E7FFBD"/>
          </a:solidFill>
          <a:ln>
            <a:solidFill>
              <a:srgbClr val="E7FF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73" y="6188313"/>
            <a:ext cx="2011854" cy="548688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9667537" y="6188313"/>
            <a:ext cx="2000922" cy="537883"/>
          </a:xfrm>
          <a:prstGeom prst="ellipse">
            <a:avLst/>
          </a:prstGeom>
          <a:solidFill>
            <a:srgbClr val="8EA31A"/>
          </a:solidFill>
          <a:ln>
            <a:solidFill>
              <a:srgbClr val="8EA3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61478" y="1531229"/>
            <a:ext cx="7989344" cy="2348780"/>
          </a:xfrm>
        </p:spPr>
        <p:txBody>
          <a:bodyPr>
            <a:noAutofit/>
          </a:bodyPr>
          <a:lstStyle/>
          <a:p>
            <a:r>
              <a:rPr lang="ru-RU" b="1">
                <a:solidFill>
                  <a:srgbClr val="8EA31A"/>
                </a:solidFill>
                <a:latin typeface="Bahnschrift SemiBold" panose="020B0502040204020203" pitchFamily="34" charset="0"/>
              </a:rPr>
              <a:t>Конкурс исследовательских работ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  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4" b="93450" l="9904" r="89936">
                        <a14:backgroundMark x1="51757" y1="80831" x2="51757" y2="765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4" y="812236"/>
            <a:ext cx="6305793" cy="62986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543297" y="887540"/>
            <a:ext cx="6308482" cy="6357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45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BE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13214" y="993968"/>
            <a:ext cx="4840941" cy="4558399"/>
          </a:xfrm>
          <a:prstGeom prst="ellipse">
            <a:avLst/>
          </a:prstGeom>
          <a:solidFill>
            <a:srgbClr val="E7FFBD"/>
          </a:solidFill>
          <a:ln w="38100">
            <a:solidFill>
              <a:srgbClr val="E7FF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1" r="38417"/>
          <a:stretch>
            <a:fillRect/>
          </a:stretch>
        </p:blipFill>
        <p:spPr>
          <a:xfrm>
            <a:off x="5099125" y="-1"/>
            <a:ext cx="7092875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2338" y="1997838"/>
            <a:ext cx="41626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>
                <a:solidFill>
                  <a:srgbClr val="8EA31A"/>
                </a:solidFill>
                <a:latin typeface="Bahnschrift SemiBold" panose="020B0502040204020203" pitchFamily="34" charset="0"/>
              </a:rPr>
              <a:t>Семья Демидовых – дипломанты регионального конкурса</a:t>
            </a:r>
          </a:p>
          <a:p>
            <a:pPr algn="ctr"/>
            <a:r>
              <a:rPr lang="ru-RU" sz="3600" b="1">
                <a:solidFill>
                  <a:srgbClr val="8EA31A"/>
                </a:solidFill>
                <a:latin typeface="Bahnschrift SemiBold" panose="020B0502040204020203" pitchFamily="34" charset="0"/>
              </a:rPr>
              <a:t>«Агросемья» </a:t>
            </a:r>
          </a:p>
        </p:txBody>
      </p:sp>
    </p:spTree>
    <p:extLst>
      <p:ext uri="{BB962C8B-B14F-4D97-AF65-F5344CB8AC3E}">
        <p14:creationId xmlns:p14="http://schemas.microsoft.com/office/powerpoint/2010/main" val="20866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81927" cy="46751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274" y="7937"/>
            <a:ext cx="3770544" cy="4203630"/>
          </a:xfrm>
          <a:prstGeom prst="rect">
            <a:avLst/>
          </a:prstGeom>
        </p:spPr>
      </p:pic>
      <p:sp>
        <p:nvSpPr>
          <p:cNvPr id="5" name="AutoShape 2" descr="blob:https://web.telegram.org/ada86e37-c17e-4be3-bb6b-7145cfd1a53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9" r="30055"/>
          <a:stretch>
            <a:fillRect/>
          </a:stretch>
        </p:blipFill>
        <p:spPr>
          <a:xfrm>
            <a:off x="0" y="3429000"/>
            <a:ext cx="4946606" cy="35023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05"/>
          <a:stretch>
            <a:fillRect/>
          </a:stretch>
        </p:blipFill>
        <p:spPr>
          <a:xfrm>
            <a:off x="4881926" y="-13721"/>
            <a:ext cx="3569348" cy="42252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46606" y="4200506"/>
            <a:ext cx="7245394" cy="1938992"/>
          </a:xfrm>
          <a:prstGeom prst="rect">
            <a:avLst/>
          </a:prstGeom>
          <a:solidFill>
            <a:srgbClr val="E7FFB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Муниципальный этап защиты исследовательских работ в рамках Малой академии наук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1" y="3565236"/>
            <a:ext cx="2041237" cy="646331"/>
          </a:xfrm>
          <a:prstGeom prst="rect">
            <a:avLst/>
          </a:prstGeom>
          <a:solidFill>
            <a:srgbClr val="E7FFBD"/>
          </a:solidFill>
        </p:spPr>
        <p:txBody>
          <a:bodyPr wrap="square" rtlCol="0">
            <a:spAutoFit/>
          </a:bodyPr>
          <a:lstStyle/>
          <a:p>
            <a:r>
              <a:rPr lang="ru-RU" b="1" err="1">
                <a:ln w="10160">
                  <a:solidFill>
                    <a:srgbClr val="8EA31A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Стебо Екатерина – 3а класс</a:t>
            </a: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30272"/>
            <a:ext cx="3023456" cy="369332"/>
          </a:xfrm>
          <a:prstGeom prst="rect">
            <a:avLst/>
          </a:prstGeom>
          <a:solidFill>
            <a:srgbClr val="E7FFBD"/>
          </a:solidFill>
        </p:spPr>
        <p:txBody>
          <a:bodyPr wrap="none">
            <a:spAutoFit/>
          </a:bodyPr>
          <a:lstStyle/>
          <a:p>
            <a:r>
              <a:rPr lang="ru-RU" b="1">
                <a:ln w="10160">
                  <a:solidFill>
                    <a:srgbClr val="8EA31A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Щекатурова Анна – 5б класс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568012" y="2875002"/>
            <a:ext cx="2623988" cy="369332"/>
          </a:xfrm>
          <a:prstGeom prst="rect">
            <a:avLst/>
          </a:prstGeom>
          <a:solidFill>
            <a:srgbClr val="E7FFBD"/>
          </a:solidFill>
        </p:spPr>
        <p:txBody>
          <a:bodyPr wrap="none">
            <a:spAutoFit/>
          </a:bodyPr>
          <a:lstStyle/>
          <a:p>
            <a:r>
              <a:rPr lang="ru-RU" b="1">
                <a:ln w="10160">
                  <a:solidFill>
                    <a:srgbClr val="8EA31A"/>
                  </a:solidFill>
                  <a:prstDash val="solid"/>
                </a:ln>
                <a:solidFill>
                  <a:srgbClr val="4C631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Гареев Шагит – 7а класс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628706" y="142137"/>
            <a:ext cx="2822568" cy="369332"/>
          </a:xfrm>
          <a:prstGeom prst="rect">
            <a:avLst/>
          </a:prstGeom>
          <a:solidFill>
            <a:srgbClr val="E7FFBD"/>
          </a:solidFill>
        </p:spPr>
        <p:txBody>
          <a:bodyPr wrap="none">
            <a:spAutoFit/>
          </a:bodyPr>
          <a:lstStyle/>
          <a:p>
            <a:r>
              <a:rPr lang="ru-RU" b="1">
                <a:ln w="10160">
                  <a:solidFill>
                    <a:srgbClr val="8EA31A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Рахимов Мирас – 10 класс</a:t>
            </a:r>
          </a:p>
        </p:txBody>
      </p:sp>
    </p:spTree>
    <p:extLst>
      <p:ext uri="{BB962C8B-B14F-4D97-AF65-F5344CB8AC3E}">
        <p14:creationId xmlns:p14="http://schemas.microsoft.com/office/powerpoint/2010/main" val="219111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209550"/>
            <a:ext cx="12192000" cy="1476911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400" b="1" spc="50">
                <a:ln w="9525" cmpd="sng">
                  <a:solidFill>
                    <a:srgbClr val="8EA31A"/>
                  </a:solidFill>
                  <a:prstDash val="solid"/>
                </a:ln>
                <a:solidFill>
                  <a:srgbClr val="E7FFBD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Региональный этап конкурса </a:t>
            </a:r>
            <a:br>
              <a:rPr lang="ru-RU" sz="4400" b="1" spc="50">
                <a:ln w="9525" cmpd="sng">
                  <a:solidFill>
                    <a:srgbClr val="8EA31A"/>
                  </a:solidFill>
                  <a:prstDash val="solid"/>
                </a:ln>
                <a:solidFill>
                  <a:srgbClr val="E7FFBD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</a:br>
            <a:r>
              <a:rPr lang="ru-RU" sz="4400" b="1" spc="50">
                <a:ln w="9525" cmpd="sng">
                  <a:solidFill>
                    <a:srgbClr val="8EA31A"/>
                  </a:solidFill>
                  <a:prstDash val="solid"/>
                </a:ln>
                <a:solidFill>
                  <a:srgbClr val="E7FFBD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«Первые шаги в науку» БашГАУ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19"/>
          <a:stretch>
            <a:fillRect/>
          </a:stretch>
        </p:blipFill>
        <p:spPr>
          <a:xfrm>
            <a:off x="0" y="2751745"/>
            <a:ext cx="3973794" cy="41062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278"/>
          <a:stretch>
            <a:fillRect/>
          </a:stretch>
        </p:blipFill>
        <p:spPr>
          <a:xfrm>
            <a:off x="7731096" y="2713290"/>
            <a:ext cx="4460904" cy="41447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194" y="2751744"/>
            <a:ext cx="5463612" cy="41062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26579" y="1367328"/>
            <a:ext cx="2025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>
                <a:ln w="10160">
                  <a:solidFill>
                    <a:srgbClr val="5B813A"/>
                  </a:solidFill>
                  <a:prstDash val="solid"/>
                </a:ln>
                <a:solidFill>
                  <a:srgbClr val="8EA31A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Призеры: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76002" y="2078472"/>
            <a:ext cx="28798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>
                <a:ln>
                  <a:solidFill>
                    <a:srgbClr val="4C631F"/>
                  </a:solidFill>
                </a:ln>
                <a:solidFill>
                  <a:srgbClr val="5B813A"/>
                </a:solidFill>
              </a:rPr>
              <a:t>Щекатурова Анна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4639" y="2078472"/>
            <a:ext cx="25895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>
                <a:ln>
                  <a:solidFill>
                    <a:srgbClr val="4C631F"/>
                  </a:solidFill>
                </a:ln>
                <a:solidFill>
                  <a:srgbClr val="5B813A"/>
                </a:solidFill>
              </a:rPr>
              <a:t>Рахимов Мирас</a:t>
            </a:r>
          </a:p>
        </p:txBody>
      </p:sp>
    </p:spTree>
    <p:extLst>
      <p:ext uri="{BB962C8B-B14F-4D97-AF65-F5344CB8AC3E}">
        <p14:creationId xmlns:p14="http://schemas.microsoft.com/office/powerpoint/2010/main" val="22337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DC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10800000" flipH="1" flipV="1">
            <a:off x="-105102" y="1311563"/>
            <a:ext cx="9720156" cy="2324677"/>
          </a:xfrm>
          <a:prstGeom prst="rect">
            <a:avLst/>
          </a:prstGeom>
          <a:solidFill>
            <a:srgbClr val="E7FFBD"/>
          </a:solidFill>
          <a:ln>
            <a:solidFill>
              <a:srgbClr val="E7FF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err="1" smtClean="0">
                <a:solidFill>
                  <a:srgbClr val="8EA31A"/>
                </a:solidFill>
                <a:latin typeface="Bahnschrift SemiBold" panose="020B0502040204020203" pitchFamily="34" charset="0"/>
              </a:rPr>
              <a:t>Профориентационные</a:t>
            </a:r>
            <a:r>
              <a:rPr lang="ru-RU" sz="6000" err="1">
                <a:solidFill>
                  <a:srgbClr val="8EA31A"/>
                </a:solidFill>
                <a:latin typeface="Bahnschrift SemiBold" panose="020B0502040204020203" pitchFamily="34" charset="0"/>
              </a:rPr>
              <a:t> </a:t>
            </a:r>
            <a:r>
              <a:rPr lang="ru-RU" sz="6000" smtClean="0">
                <a:solidFill>
                  <a:srgbClr val="8EA31A"/>
                </a:solidFill>
                <a:latin typeface="Bahnschrift SemiBold" panose="020B0502040204020203" pitchFamily="34" charset="0"/>
              </a:rPr>
              <a:t>экскурсии</a:t>
            </a:r>
            <a:endParaRPr lang="ru-RU" sz="6000" dirty="0">
              <a:solidFill>
                <a:srgbClr val="8EA31A"/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224" b="90096" l="6070" r="93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6247" y="3162830"/>
            <a:ext cx="8682719" cy="39751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9362" l="639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4826" y="-1270795"/>
            <a:ext cx="4427174" cy="4907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29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734" l="0" r="100000">
                        <a14:foregroundMark x1="5911" y1="2660" x2="2077" y2="37766"/>
                        <a14:foregroundMark x1="1757" y1="798" x2="3195" y2="10372"/>
                        <a14:foregroundMark x1="5272" y1="36968" x2="5591" y2="77926"/>
                        <a14:foregroundMark x1="2556" y1="71011" x2="4313" y2="95745"/>
                        <a14:foregroundMark x1="1597" y1="76330" x2="2236" y2="97872"/>
                        <a14:foregroundMark x1="7029" y1="96011" x2="40895" y2="94947"/>
                        <a14:foregroundMark x1="3514" y1="50266" x2="3514" y2="62500"/>
                        <a14:foregroundMark x1="42652" y1="96011" x2="60064" y2="93617"/>
                        <a14:foregroundMark x1="27636" y1="90957" x2="33706" y2="87234"/>
                        <a14:foregroundMark x1="60224" y1="95213" x2="94409" y2="89894"/>
                        <a14:foregroundMark x1="73802" y1="97872" x2="92652" y2="95479"/>
                        <a14:foregroundMark x1="96965" y1="30851" x2="96965" y2="30851"/>
                        <a14:foregroundMark x1="97604" y1="12234" x2="97444" y2="92819"/>
                        <a14:foregroundMark x1="89137" y1="84309" x2="96486" y2="83511"/>
                        <a14:foregroundMark x1="89936" y1="80851" x2="89617" y2="75000"/>
                        <a14:foregroundMark x1="80671" y1="92553" x2="77476" y2="84043"/>
                        <a14:foregroundMark x1="94249" y1="3723" x2="97444" y2="6383"/>
                        <a14:foregroundMark x1="97444" y1="33245" x2="96166" y2="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12192001" cy="688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76400" y="671036"/>
            <a:ext cx="91821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>
                <a:latin typeface="Times New Roman" pitchFamily="18" charset="0"/>
                <a:cs typeface="Times New Roman" pitchFamily="18" charset="0"/>
              </a:rPr>
              <a:t>Благодарим </a:t>
            </a:r>
            <a:r>
              <a:rPr lang="ru-RU" sz="2400" b="1" err="1">
                <a:latin typeface="Times New Roman" pitchFamily="18" charset="0"/>
                <a:cs typeface="Times New Roman" pitchFamily="18" charset="0"/>
              </a:rPr>
              <a:t>БашГАУ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насыщенные курсы повышения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квалификации для наших </a:t>
            </a:r>
            <a:r>
              <a:rPr lang="ru-RU" sz="2400" i="1">
                <a:latin typeface="Times New Roman" pitchFamily="18" charset="0"/>
                <a:cs typeface="Times New Roman" pitchFamily="18" charset="0"/>
              </a:rPr>
              <a:t>педагогов Идрисовой Г.Т., Малько Р.А., Кузьмина И.В., Черепанова Н.А. и Адиева Г. Ф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. Вклад в образование подрастающего поколения- это совместная работа школы и университета.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5400" y="2959100"/>
            <a:ext cx="10617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Ученики нашей школы посетили площадку проекта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«Я в Агро»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на базе БашГАУ.</a:t>
            </a:r>
            <a:br>
              <a:rPr lang="ru-RU" sz="2400">
                <a:latin typeface="Times New Roman" pitchFamily="18" charset="0"/>
                <a:cs typeface="Times New Roman" pitchFamily="18" charset="0"/>
              </a:rPr>
            </a:br>
            <a:r>
              <a:rPr lang="ru-RU" sz="240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>
                <a:latin typeface="Times New Roman" pitchFamily="18" charset="0"/>
                <a:cs typeface="Times New Roman" pitchFamily="18" charset="0"/>
              </a:rPr>
            </a:br>
            <a:r>
              <a:rPr lang="ru-RU" sz="2400">
                <a:latin typeface="Times New Roman" pitchFamily="18" charset="0"/>
                <a:cs typeface="Times New Roman" pitchFamily="18" charset="0"/>
              </a:rPr>
              <a:t>Ребята в увлекательной форме узнали, как устроено современное </a:t>
            </a:r>
            <a:r>
              <a:rPr lang="ru-RU" sz="2400" i="1">
                <a:latin typeface="Times New Roman" pitchFamily="18" charset="0"/>
                <a:cs typeface="Times New Roman" pitchFamily="18" charset="0"/>
              </a:rPr>
              <a:t>сельское хозяйство,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а также попробовали себя в разных профессиях и увидели, </a:t>
            </a:r>
            <a:r>
              <a:rPr lang="ru-RU" sz="2400" i="1">
                <a:latin typeface="Times New Roman" pitchFamily="18" charset="0"/>
                <a:cs typeface="Times New Roman" pitchFamily="18" charset="0"/>
              </a:rPr>
              <a:t>как технологии и наука помогают выращивать продукты</a:t>
            </a:r>
          </a:p>
        </p:txBody>
      </p:sp>
    </p:spTree>
    <p:extLst>
      <p:ext uri="{BB962C8B-B14F-4D97-AF65-F5344CB8AC3E}">
        <p14:creationId xmlns:p14="http://schemas.microsoft.com/office/powerpoint/2010/main" val="13191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lob:https://web.telegram.org/739bfec6-c697-4f3a-8c4e-32349d53037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85900" y="7936"/>
            <a:ext cx="9931400" cy="6974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6547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2571750" y="-2762251"/>
            <a:ext cx="7048500" cy="1219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4162" r="-1227" b="11395"/>
          <a:stretch>
            <a:fillRect/>
          </a:stretch>
        </p:blipFill>
        <p:spPr>
          <a:xfrm>
            <a:off x="1621756" y="710624"/>
            <a:ext cx="8791246" cy="43429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19187" y="5072921"/>
            <a:ext cx="9153626" cy="954107"/>
          </a:xfrm>
          <a:prstGeom prst="rect">
            <a:avLst/>
          </a:prstGeom>
          <a:solidFill>
            <a:srgbClr val="E7FFBD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  <a:cs typeface="Times New Roman" pitchFamily="18" charset="0"/>
              </a:rPr>
              <a:t>Открытие Агрокласса и посвящение пятиклассников в «Юные агрономы»  </a:t>
            </a:r>
          </a:p>
        </p:txBody>
      </p:sp>
    </p:spTree>
    <p:extLst>
      <p:ext uri="{BB962C8B-B14F-4D97-AF65-F5344CB8AC3E}">
        <p14:creationId xmlns:p14="http://schemas.microsoft.com/office/powerpoint/2010/main" val="166665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telegram.org/8f6b61a1-d50c-45a0-809e-9bebf06ecc1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65323" y="0"/>
            <a:ext cx="6197599" cy="3694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5" descr="blob:https://web.telegram.org/4cff502e-cb5d-494c-91b1-9786f7d27e05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51" b="28306"/>
          <a:stretch>
            <a:fillRect/>
          </a:stretch>
        </p:blipFill>
        <p:spPr bwMode="auto">
          <a:xfrm>
            <a:off x="653144" y="2898440"/>
            <a:ext cx="4612368" cy="3959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1650" y="3463954"/>
            <a:ext cx="6169478" cy="3460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50000"/>
          <a:stretch>
            <a:fillRect/>
          </a:stretch>
        </p:blipFill>
        <p:spPr>
          <a:xfrm>
            <a:off x="375558" y="-34954"/>
            <a:ext cx="5230586" cy="34290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008" b="96094" l="5469" r="955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25877" y="1313613"/>
            <a:ext cx="3695700" cy="369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9720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05531" cy="36038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531" y="0"/>
            <a:ext cx="6500949" cy="44674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47"/>
          <a:stretch>
            <a:fillRect/>
          </a:stretch>
        </p:blipFill>
        <p:spPr>
          <a:xfrm>
            <a:off x="-1" y="3555067"/>
            <a:ext cx="6746959" cy="330293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530" y="3555066"/>
            <a:ext cx="6500949" cy="3302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07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700" y="1169032"/>
            <a:ext cx="4533900" cy="40321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23" b="16241"/>
          <a:stretch>
            <a:fillRect/>
          </a:stretch>
        </p:blipFill>
        <p:spPr>
          <a:xfrm>
            <a:off x="-1" y="1169033"/>
            <a:ext cx="3822701" cy="40321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01754" y="5185885"/>
            <a:ext cx="3518062" cy="1200329"/>
          </a:xfrm>
          <a:prstGeom prst="rect">
            <a:avLst/>
          </a:prstGeom>
          <a:solidFill>
            <a:srgbClr val="E7FFBD"/>
          </a:solidFill>
        </p:spPr>
        <p:txBody>
          <a:bodyPr wrap="square" rtlCol="0"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Региональное совещание учителей и директоров в Новолеушковской школе –интернате, Краснодарского края .</a:t>
            </a:r>
          </a:p>
        </p:txBody>
      </p:sp>
      <p:sp>
        <p:nvSpPr>
          <p:cNvPr id="3" name="AutoShape 2" descr="blob:https://web.telegram.org/4fb68488-d2e3-4020-a9c2-556748cc710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77" b="8943"/>
          <a:stretch>
            <a:fillRect/>
          </a:stretch>
        </p:blipFill>
        <p:spPr bwMode="auto">
          <a:xfrm>
            <a:off x="8356601" y="1213365"/>
            <a:ext cx="3835400" cy="401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11200" y="5226565"/>
            <a:ext cx="2324100" cy="369332"/>
          </a:xfrm>
          <a:prstGeom prst="rect">
            <a:avLst/>
          </a:prstGeom>
          <a:solidFill>
            <a:srgbClr val="E7FFBD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Г. Москва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851901" y="5226565"/>
            <a:ext cx="2844799" cy="1015663"/>
          </a:xfrm>
          <a:prstGeom prst="rect">
            <a:avLst/>
          </a:prstGeom>
          <a:solidFill>
            <a:srgbClr val="E7FFBD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>
                <a:solidFill>
                  <a:srgbClr val="4C631F"/>
                </a:solidFill>
                <a:latin typeface="Times New Roman" pitchFamily="18" charset="0"/>
                <a:cs typeface="Times New Roman" pitchFamily="18" charset="0"/>
              </a:rPr>
              <a:t>МОБУ СОШ им.С.С.Ильина с.Жуково </a:t>
            </a:r>
            <a:endParaRPr 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21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blob:https://web.telegram.org/acf0ac5a-747a-4671-98c7-9d47eab3052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blob:https://web.telegram.org/acf0ac5a-747a-4671-98c7-9d47eab3052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8" descr="blob:https://web.telegram.org/acf0ac5a-747a-4671-98c7-9d47eab3052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575" y="0"/>
            <a:ext cx="3448089" cy="3448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03839" y="3036766"/>
            <a:ext cx="3821234" cy="3821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593"/>
          <a:stretch>
            <a:fillRect/>
          </a:stretch>
        </p:blipFill>
        <p:spPr bwMode="auto">
          <a:xfrm>
            <a:off x="3603664" y="1"/>
            <a:ext cx="4121409" cy="302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77" b="11872"/>
          <a:stretch>
            <a:fillRect/>
          </a:stretch>
        </p:blipFill>
        <p:spPr bwMode="auto">
          <a:xfrm>
            <a:off x="7725073" y="3025423"/>
            <a:ext cx="4311217" cy="3689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40" r="-2650"/>
          <a:stretch>
            <a:fillRect/>
          </a:stretch>
        </p:blipFill>
        <p:spPr bwMode="auto">
          <a:xfrm>
            <a:off x="7621633" y="312737"/>
            <a:ext cx="4518095" cy="2678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62"/>
          <a:stretch>
            <a:fillRect/>
          </a:stretch>
        </p:blipFill>
        <p:spPr bwMode="auto">
          <a:xfrm>
            <a:off x="155575" y="3448089"/>
            <a:ext cx="3887769" cy="3267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807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734" l="0" r="100000">
                        <a14:foregroundMark x1="5911" y1="2660" x2="2077" y2="37766"/>
                        <a14:foregroundMark x1="1757" y1="798" x2="3195" y2="10372"/>
                        <a14:foregroundMark x1="5272" y1="36968" x2="5591" y2="77926"/>
                        <a14:foregroundMark x1="2556" y1="71011" x2="4313" y2="95745"/>
                        <a14:foregroundMark x1="1597" y1="76330" x2="2236" y2="97872"/>
                        <a14:foregroundMark x1="7029" y1="96011" x2="40895" y2="94947"/>
                        <a14:foregroundMark x1="3514" y1="50266" x2="3514" y2="62500"/>
                        <a14:foregroundMark x1="42652" y1="96011" x2="60064" y2="93617"/>
                        <a14:foregroundMark x1="27636" y1="90957" x2="33706" y2="87234"/>
                        <a14:foregroundMark x1="60224" y1="95213" x2="94409" y2="89894"/>
                        <a14:foregroundMark x1="73802" y1="97872" x2="92652" y2="95479"/>
                        <a14:foregroundMark x1="96965" y1="30851" x2="96965" y2="30851"/>
                        <a14:foregroundMark x1="97604" y1="12234" x2="97444" y2="92819"/>
                        <a14:foregroundMark x1="89137" y1="84309" x2="96486" y2="83511"/>
                        <a14:foregroundMark x1="89936" y1="80851" x2="89617" y2="75000"/>
                        <a14:foregroundMark x1="80671" y1="92553" x2="77476" y2="84043"/>
                        <a14:foregroundMark x1="94249" y1="3723" x2="97444" y2="6383"/>
                        <a14:foregroundMark x1="97444" y1="33245" x2="96166" y2="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12192001" cy="688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Первый коррекционный класс в Уфимском районе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3149" y="1876425"/>
            <a:ext cx="100457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В нашей школе для детей с особенностями развития учитель-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дефектолог Исрафилова Эльзира Радиковна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проводит занятия в Агроклассе. Во время коррекционных занятий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«Мир вокруг нас»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прививают любовь к растениеводству. Обучающиеся 1 «В» в количестве 10 человек выполняют посев микрозелени, уход за комнатными растениями, проводят небольшие опыты по выращиванию растений.  </a:t>
            </a:r>
          </a:p>
          <a:p>
            <a:pPr marL="0" indent="0"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0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blob:https://web.telegram.org/1d682fe8-ddae-47bb-96bf-4df1fa7b531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4" y="0"/>
            <a:ext cx="438054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81500" y="3200400"/>
            <a:ext cx="7610436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2287" b="96921" l="42944" r="77009">
                        <a14:foregroundMark x1="43370" y1="88652" x2="50978" y2="90603"/>
                        <a14:foregroundMark x1="50978" y1="83511" x2="49565" y2="81206"/>
                        <a14:foregroundMark x1="48696" y1="76418" x2="48696" y2="76418"/>
                        <a14:foregroundMark x1="52174" y1="74291" x2="52174" y2="742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686" t="69208" r="18733"/>
          <a:stretch>
            <a:fillRect/>
          </a:stretch>
        </p:blipFill>
        <p:spPr bwMode="auto">
          <a:xfrm>
            <a:off x="5041899" y="546098"/>
            <a:ext cx="6553201" cy="240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30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556" b="90556" l="6667" r="94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326" y="-321004"/>
            <a:ext cx="3579569" cy="35482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4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198" y="1602889"/>
            <a:ext cx="2417325" cy="22169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55911" y1="53674" x2="55751" y2="54153"/>
                        <a14:backgroundMark x1="47764" y1="47444" x2="47923" y2="46326"/>
                        <a14:backgroundMark x1="31789" y1="49521" x2="31470" y2="50958"/>
                        <a14:backgroundMark x1="60863" y1="27157" x2="61342" y2="26358"/>
                        <a14:backgroundMark x1="67252" y1="27476" x2="67252" y2="274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4402" y="585171"/>
            <a:ext cx="6858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53" b="40048" l="2716" r="963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401" y="4788149"/>
            <a:ext cx="9113669" cy="5295900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9993854" y="-1207877"/>
            <a:ext cx="3056216" cy="2896496"/>
          </a:xfrm>
          <a:prstGeom prst="ellipse">
            <a:avLst/>
          </a:prstGeom>
          <a:solidFill>
            <a:srgbClr val="FED000"/>
          </a:solidFill>
          <a:ln>
            <a:solidFill>
              <a:srgbClr val="FED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325036" y="1792083"/>
            <a:ext cx="5325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 </a:t>
            </a:r>
            <a:endParaRPr lang="ru-RU" sz="800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36859" y="2161415"/>
            <a:ext cx="66966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>
                <a:solidFill>
                  <a:srgbClr val="4C631F"/>
                </a:solidFill>
                <a:latin typeface="Bahnschrift SemiBold" panose="020B0502040204020203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86946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5197169496748580506 (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6037252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252" y="3135251"/>
            <a:ext cx="6154748" cy="37522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35251"/>
            <a:ext cx="6037252" cy="37227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252" y="0"/>
            <a:ext cx="6154748" cy="3292087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008" b="96094" l="5469" r="955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86626" y="1663414"/>
            <a:ext cx="3695700" cy="369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089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12192001" cy="688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28749" y="572691"/>
            <a:ext cx="93345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>
                <a:latin typeface="Times New Roman" pitchFamily="18" charset="0"/>
                <a:cs typeface="Times New Roman" pitchFamily="18" charset="0"/>
              </a:rPr>
              <a:t>Работа в Агроклассе начиналась 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в ноябре 2024 г.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с огорода на подоконнике. Для посева использовались разные виды </a:t>
            </a:r>
            <a:r>
              <a:rPr lang="ru-RU" sz="2800" b="1" err="1">
                <a:latin typeface="Times New Roman" pitchFamily="18" charset="0"/>
                <a:cs typeface="Times New Roman" pitchFamily="18" charset="0"/>
              </a:rPr>
              <a:t>микрозелени: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редиса, подсолнуха, гороха, салата разных сортов, лука.  </a:t>
            </a:r>
          </a:p>
          <a:p>
            <a:pPr algn="just"/>
            <a:endParaRPr lang="ru-RU" sz="280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>
                <a:latin typeface="Times New Roman" pitchFamily="18" charset="0"/>
                <a:cs typeface="Times New Roman" pitchFamily="18" charset="0"/>
              </a:rPr>
              <a:t> Обучающиеся с интересом  и желанием  осваивали азы агрономии под руководством  учителя биологии и химии, куратора агрокласса </a:t>
            </a:r>
            <a:r>
              <a:rPr lang="ru-RU" sz="2800" b="1" i="1">
                <a:latin typeface="Times New Roman" pitchFamily="18" charset="0"/>
                <a:cs typeface="Times New Roman" pitchFamily="18" charset="0"/>
              </a:rPr>
              <a:t>Черепановой Нины Александровны.</a:t>
            </a:r>
          </a:p>
          <a:p>
            <a:pPr algn="just"/>
            <a:r>
              <a:rPr lang="ru-RU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5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62" y="212437"/>
            <a:ext cx="5624947" cy="64148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509" y="212437"/>
            <a:ext cx="5892799" cy="65409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5562" y="396061"/>
            <a:ext cx="2420977" cy="523220"/>
          </a:xfrm>
          <a:prstGeom prst="rect">
            <a:avLst/>
          </a:prstGeom>
          <a:solidFill>
            <a:srgbClr val="E7FFBD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  <a:cs typeface="Times New Roman" pitchFamily="18" charset="0"/>
              </a:rPr>
              <a:t>Кресс - салат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392331" y="417525"/>
            <a:ext cx="2420977" cy="523220"/>
          </a:xfrm>
          <a:prstGeom prst="rect">
            <a:avLst/>
          </a:prstGeom>
          <a:solidFill>
            <a:srgbClr val="E7FFBD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  <a:cs typeface="Times New Roman" pitchFamily="18" charset="0"/>
              </a:rPr>
              <a:t>Салат</a:t>
            </a:r>
          </a:p>
        </p:txBody>
      </p:sp>
    </p:spTree>
    <p:extLst>
      <p:ext uri="{BB962C8B-B14F-4D97-AF65-F5344CB8AC3E}">
        <p14:creationId xmlns:p14="http://schemas.microsoft.com/office/powerpoint/2010/main" val="254032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4320"/>
            <a:ext cx="6257109" cy="71323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109" y="-274320"/>
            <a:ext cx="5934891" cy="7132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81150" y="5620642"/>
            <a:ext cx="4259589" cy="646331"/>
          </a:xfrm>
          <a:prstGeom prst="rect">
            <a:avLst/>
          </a:prstGeom>
          <a:solidFill>
            <a:srgbClr val="E7FFBD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Лук Штутгартен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62851" y="3291840"/>
            <a:ext cx="4629150" cy="769441"/>
          </a:xfrm>
          <a:prstGeom prst="rect">
            <a:avLst/>
          </a:prstGeom>
          <a:solidFill>
            <a:srgbClr val="E7FFBD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err="1">
                <a:latin typeface="Times New Roman" pitchFamily="18" charset="0"/>
                <a:cs typeface="Times New Roman" pitchFamily="18" charset="0"/>
              </a:rPr>
              <a:t>Микрозелень</a:t>
            </a:r>
            <a:endParaRPr lang="ru-RU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56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6334477" cy="37460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46063"/>
            <a:ext cx="6334476" cy="31119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0"/>
            <a:ext cx="6019800" cy="381763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716442" y="285679"/>
            <a:ext cx="1399357" cy="830997"/>
          </a:xfrm>
          <a:prstGeom prst="rect">
            <a:avLst/>
          </a:prstGeom>
          <a:solidFill>
            <a:srgbClr val="E7FFBD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>
                <a:latin typeface="Times New Roman" pitchFamily="18" charset="0"/>
                <a:cs typeface="Times New Roman" pitchFamily="18" charset="0"/>
              </a:rPr>
              <a:t>Ель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476" y="3542017"/>
            <a:ext cx="5914673" cy="337479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924389" y="3824354"/>
            <a:ext cx="2324760" cy="707886"/>
          </a:xfrm>
          <a:prstGeom prst="rect">
            <a:avLst/>
          </a:prstGeom>
          <a:solidFill>
            <a:srgbClr val="E7FFBD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>
                <a:latin typeface="Times New Roman" pitchFamily="18" charset="0"/>
                <a:cs typeface="Times New Roman" pitchFamily="18" charset="0"/>
              </a:rPr>
              <a:t>Туя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008" b="96094" l="5469" r="955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86626" y="1663414"/>
            <a:ext cx="3695700" cy="369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729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62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4145" y="408862"/>
            <a:ext cx="88669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>
                <a:latin typeface="Times New Roman" pitchFamily="18" charset="0"/>
                <a:cs typeface="Times New Roman" pitchFamily="18" charset="0"/>
              </a:rPr>
              <a:t>На наших занятиях обучающиеся не только  занимались посевом, но и изучали разные  </a:t>
            </a:r>
            <a:r>
              <a:rPr lang="ru-RU" sz="3200" b="1">
                <a:latin typeface="Times New Roman" pitchFamily="18" charset="0"/>
                <a:cs typeface="Times New Roman" pitchFamily="18" charset="0"/>
              </a:rPr>
              <a:t>способы размножения растений</a:t>
            </a:r>
            <a:r>
              <a:rPr lang="ru-RU" sz="320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88656" y="2523851"/>
            <a:ext cx="886690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>
                <a:latin typeface="Times New Roman" pitchFamily="18" charset="0"/>
                <a:cs typeface="Times New Roman" pitchFamily="18" charset="0"/>
              </a:rPr>
              <a:t>Вегетативное размножение растений 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- способ размножения, при котором новое растение формируется без опыления и образование семян, из частей организма родителей.</a:t>
            </a:r>
          </a:p>
          <a:p>
            <a:pPr algn="just"/>
            <a:r>
              <a:rPr lang="ru-RU" sz="2400">
                <a:latin typeface="Times New Roman" pitchFamily="18" charset="0"/>
                <a:cs typeface="Times New Roman" pitchFamily="18" charset="0"/>
              </a:rPr>
              <a:t>На одном из занятий обучающиеся черенкуют комнатное растение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Колеус 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Rose Blush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092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38" t="22624" r="15744" b="5410"/>
          <a:stretch>
            <a:fillRect/>
          </a:stretch>
        </p:blipFill>
        <p:spPr>
          <a:xfrm>
            <a:off x="5823462" y="7937"/>
            <a:ext cx="6481740" cy="35258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462" y="3564114"/>
            <a:ext cx="6481740" cy="32938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2928" y="393106"/>
            <a:ext cx="5008072" cy="1077218"/>
          </a:xfrm>
          <a:prstGeom prst="rect">
            <a:avLst/>
          </a:prstGeom>
          <a:solidFill>
            <a:srgbClr val="E7FFB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spc="50">
                <a:ln w="9525" cmpd="sng">
                  <a:solidFill>
                    <a:srgbClr val="8EA31A"/>
                  </a:solidFill>
                  <a:prstDash val="solid"/>
                </a:ln>
                <a:solidFill>
                  <a:schemeClr val="tx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Наши юннаты – смена подрастает!!! </a:t>
            </a:r>
          </a:p>
        </p:txBody>
      </p:sp>
      <p:sp>
        <p:nvSpPr>
          <p:cNvPr id="7" name="AutoShape 2" descr="blob:https://web.telegram.org/d4ec4eaf-1a64-4ed2-91dd-efd7036b97b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455834"/>
            <a:ext cx="5823462" cy="4402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098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:p159="http://schemas.microsoft.com/office/powerpoint/2015/09/main" xmlns:p15="http://schemas.microsoft.com/office/powerpoint/2012/main" xmlns:a14="http://schemas.microsoft.com/office/drawing/2010/main" xmlns="">
      <p:transition>
        <p:wip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935</TotalTime>
  <Words>379</Words>
  <Application>Microsoft Office PowerPoint</Application>
  <PresentationFormat>Широкоэкранный</PresentationFormat>
  <Paragraphs>45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Bahnschrift SemiBold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Конкурс исследовательских работ</vt:lpstr>
      <vt:lpstr>Презентация PowerPoint</vt:lpstr>
      <vt:lpstr>Презентация PowerPoint</vt:lpstr>
      <vt:lpstr>Региональный этап конкурса  «Первые шаги в науку» БашГАУ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Первый коррекционный класс в Уфимском районе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Айтуган</cp:lastModifiedBy>
  <cp:revision>70</cp:revision>
  <cp:lastPrinted>2026-04-20T10:37:17Z</cp:lastPrinted>
  <dcterms:created xsi:type="dcterms:W3CDTF">2025-01-29T08:43:53Z</dcterms:created>
  <dcterms:modified xsi:type="dcterms:W3CDTF">2026-07-22T17:35:45Z</dcterms:modified>
</cp:coreProperties>
</file>